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3" r:id="rId6"/>
    <p:sldId id="268" r:id="rId7"/>
    <p:sldId id="267" r:id="rId8"/>
    <p:sldId id="258" r:id="rId9"/>
    <p:sldId id="260" r:id="rId10"/>
    <p:sldId id="261" r:id="rId11"/>
    <p:sldId id="262" r:id="rId12"/>
    <p:sldId id="269" r:id="rId13"/>
    <p:sldId id="270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3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3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9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4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8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2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7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5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9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1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39F18-3500-468A-A756-01850C9CD1C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91BD0-EB56-4072-AF8C-21C849673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7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96290" y="600392"/>
            <a:ext cx="4038600" cy="268541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79312" y="427037"/>
            <a:ext cx="3027680" cy="285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578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46721" y="580199"/>
            <a:ext cx="2666365" cy="206438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421185" y="580199"/>
            <a:ext cx="4239895" cy="137604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641286" y="4799774"/>
            <a:ext cx="5943600" cy="180276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6887718" y="2844609"/>
            <a:ext cx="412242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64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490728" y="373570"/>
            <a:ext cx="5943600" cy="157543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90728" y="2237867"/>
            <a:ext cx="5943600" cy="143129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350" y="3996372"/>
            <a:ext cx="4008755" cy="130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60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272810"/>
              </p:ext>
            </p:extLst>
          </p:nvPr>
        </p:nvGraphicFramePr>
        <p:xfrm>
          <a:off x="965517" y="846614"/>
          <a:ext cx="5254625" cy="2286000"/>
        </p:xfrm>
        <a:graphic>
          <a:graphicData uri="http://schemas.openxmlformats.org/drawingml/2006/table">
            <a:tbl>
              <a:tblPr firstRow="1" firstCol="1" bandRow="1"/>
              <a:tblGrid>
                <a:gridCol w="1597025">
                  <a:extLst>
                    <a:ext uri="{9D8B030D-6E8A-4147-A177-3AD203B41FA5}">
                      <a16:colId xmlns:a16="http://schemas.microsoft.com/office/drawing/2014/main" val="3598774000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8439324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17767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75091684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 spend diff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 since last order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Score Assigned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Likely to Migrate Probability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5705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 0 and &lt; 30%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0 - 6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3923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30% and &lt;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0 - 6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781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0 - 6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8119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 0 and &lt; 30%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7 - 12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2778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30% and &lt;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7 - 12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608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7 - 12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292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 0 and &lt; 30%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13 - 18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418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30% and &lt;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13 - 18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341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&gt;= 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13 - 18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A3838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399250"/>
                  </a:ext>
                </a:extLst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17" y="3732530"/>
            <a:ext cx="6464935" cy="215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689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719137"/>
            <a:ext cx="5562600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2868612"/>
            <a:ext cx="5943600" cy="1212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631" y="917574"/>
            <a:ext cx="4109085" cy="11366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4296345" y="4901312"/>
            <a:ext cx="6345555" cy="145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39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3655060" y="2152650"/>
            <a:ext cx="488188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99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914144" y="665162"/>
            <a:ext cx="8543544" cy="499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38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883666" y="1958340"/>
            <a:ext cx="3289300" cy="227076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908863" y="1763077"/>
            <a:ext cx="4421505" cy="266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85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861" y="768159"/>
            <a:ext cx="3199765" cy="217614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139" y="3812350"/>
            <a:ext cx="1673225" cy="145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23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" y="522922"/>
            <a:ext cx="3657600" cy="207645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449824" y="731519"/>
            <a:ext cx="2418080" cy="16592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7078218" y="3791584"/>
            <a:ext cx="4229100" cy="171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6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11491" y="307594"/>
            <a:ext cx="1904365" cy="139954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56845"/>
              </p:ext>
            </p:extLst>
          </p:nvPr>
        </p:nvGraphicFramePr>
        <p:xfrm>
          <a:off x="513080" y="2757963"/>
          <a:ext cx="5937250" cy="1435102"/>
        </p:xfrm>
        <a:graphic>
          <a:graphicData uri="http://schemas.openxmlformats.org/drawingml/2006/table">
            <a:tbl>
              <a:tblPr firstRow="1" firstCol="1" bandRow="1"/>
              <a:tblGrid>
                <a:gridCol w="526415">
                  <a:extLst>
                    <a:ext uri="{9D8B030D-6E8A-4147-A177-3AD203B41FA5}">
                      <a16:colId xmlns:a16="http://schemas.microsoft.com/office/drawing/2014/main" val="3894605193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3878776023"/>
                    </a:ext>
                  </a:extLst>
                </a:gridCol>
                <a:gridCol w="543560">
                  <a:extLst>
                    <a:ext uri="{9D8B030D-6E8A-4147-A177-3AD203B41FA5}">
                      <a16:colId xmlns:a16="http://schemas.microsoft.com/office/drawing/2014/main" val="295544589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276272230"/>
                    </a:ext>
                  </a:extLst>
                </a:gridCol>
                <a:gridCol w="575945">
                  <a:extLst>
                    <a:ext uri="{9D8B030D-6E8A-4147-A177-3AD203B41FA5}">
                      <a16:colId xmlns:a16="http://schemas.microsoft.com/office/drawing/2014/main" val="2955134371"/>
                    </a:ext>
                  </a:extLst>
                </a:gridCol>
                <a:gridCol w="525145">
                  <a:extLst>
                    <a:ext uri="{9D8B030D-6E8A-4147-A177-3AD203B41FA5}">
                      <a16:colId xmlns:a16="http://schemas.microsoft.com/office/drawing/2014/main" val="627521215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933362920"/>
                    </a:ext>
                  </a:extLst>
                </a:gridCol>
                <a:gridCol w="648970">
                  <a:extLst>
                    <a:ext uri="{9D8B030D-6E8A-4147-A177-3AD203B41FA5}">
                      <a16:colId xmlns:a16="http://schemas.microsoft.com/office/drawing/2014/main" val="3776700771"/>
                    </a:ext>
                  </a:extLst>
                </a:gridCol>
                <a:gridCol w="514985">
                  <a:extLst>
                    <a:ext uri="{9D8B030D-6E8A-4147-A177-3AD203B41FA5}">
                      <a16:colId xmlns:a16="http://schemas.microsoft.com/office/drawing/2014/main" val="41357533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1547333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Wardrobe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 hoc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Wedding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45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Finance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Legal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Finance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Legal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Finance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Legal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255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 Client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Retain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C7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C7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25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One-year Client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C7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6082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13080" y="5386451"/>
            <a:ext cx="5130800" cy="126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51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le:Gestalt proximity.sv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2" y="567372"/>
            <a:ext cx="3474720" cy="145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upload.wikimedia.org/wikipedia/commons/thumb/8/8f/Gestalt_similarity.svg/300px-Gestalt_similarity.sv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932" y="2707386"/>
            <a:ext cx="1760220" cy="1760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/>
          <p:cNvPicPr/>
          <p:nvPr/>
        </p:nvPicPr>
        <p:blipFill>
          <a:blip r:embed="rId4"/>
          <a:stretch>
            <a:fillRect/>
          </a:stretch>
        </p:blipFill>
        <p:spPr>
          <a:xfrm>
            <a:off x="6596507" y="1145349"/>
            <a:ext cx="4509770" cy="37382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https://upload.wikimedia.org/wikipedia/commons/thumb/3/30/Gestalt_closure.svg/528px-Gestalt_closure.svg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78" y="5151565"/>
            <a:ext cx="2613660" cy="1421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06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475716"/>
              </p:ext>
            </p:extLst>
          </p:nvPr>
        </p:nvGraphicFramePr>
        <p:xfrm>
          <a:off x="1152525" y="567848"/>
          <a:ext cx="5886450" cy="685800"/>
        </p:xfrm>
        <a:graphic>
          <a:graphicData uri="http://schemas.openxmlformats.org/drawingml/2006/table">
            <a:tbl>
              <a:tblPr firstRow="1" firstCol="1" bandRow="1"/>
              <a:tblGrid>
                <a:gridCol w="2971800">
                  <a:extLst>
                    <a:ext uri="{9D8B030D-6E8A-4147-A177-3AD203B41FA5}">
                      <a16:colId xmlns:a16="http://schemas.microsoft.com/office/drawing/2014/main" val="417186319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107173826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84490294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497430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Competitor 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Competitor 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Our Price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267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Tall Kitchen Compostable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$8.45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$9.50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$8.89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7373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Recycling Tall Kitchen Drawstring Clear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$8.07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$9.15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$8.49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6400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Recycling Large Trash Drawstring Blue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$11.52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$15.68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$14.99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61397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816201"/>
              </p:ext>
            </p:extLst>
          </p:nvPr>
        </p:nvGraphicFramePr>
        <p:xfrm>
          <a:off x="1152525" y="1906904"/>
          <a:ext cx="5943600" cy="896939"/>
        </p:xfrm>
        <a:graphic>
          <a:graphicData uri="http://schemas.openxmlformats.org/drawingml/2006/table">
            <a:tbl>
              <a:tblPr firstRow="1" firstCol="1" bandRow="1"/>
              <a:tblGrid>
                <a:gridCol w="2721610">
                  <a:extLst>
                    <a:ext uri="{9D8B030D-6E8A-4147-A177-3AD203B41FA5}">
                      <a16:colId xmlns:a16="http://schemas.microsoft.com/office/drawing/2014/main" val="847039198"/>
                    </a:ext>
                  </a:extLst>
                </a:gridCol>
                <a:gridCol w="535940">
                  <a:extLst>
                    <a:ext uri="{9D8B030D-6E8A-4147-A177-3AD203B41FA5}">
                      <a16:colId xmlns:a16="http://schemas.microsoft.com/office/drawing/2014/main" val="2496388307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334031566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3760719090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val="235782024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20347541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704175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13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Tall Kitchen Compostable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11,091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11,789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31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Recycling Tall Kitchen Drawstring Clear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5,928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6,003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6,189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6,224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6,431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6,577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947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Recycling Large Trash Drawstring Blue Bags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4,729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5,632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6,871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26612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974644"/>
              </p:ext>
            </p:extLst>
          </p:nvPr>
        </p:nvGraphicFramePr>
        <p:xfrm>
          <a:off x="1152525" y="3457099"/>
          <a:ext cx="5943600" cy="717552"/>
        </p:xfrm>
        <a:graphic>
          <a:graphicData uri="http://schemas.openxmlformats.org/drawingml/2006/table">
            <a:tbl>
              <a:tblPr firstRow="1" firstCol="1" bandRow="1"/>
              <a:tblGrid>
                <a:gridCol w="2914650">
                  <a:extLst>
                    <a:ext uri="{9D8B030D-6E8A-4147-A177-3AD203B41FA5}">
                      <a16:colId xmlns:a16="http://schemas.microsoft.com/office/drawing/2014/main" val="311650946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4020250888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1804134076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225129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Recycling Large Trash Drawstring Blue Bags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0-30 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31-60 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61-90 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766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Orders on Books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7,896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5,199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3,388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22196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Forecast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8,265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9,065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218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5,250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71804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438166"/>
              </p:ext>
            </p:extLst>
          </p:nvPr>
        </p:nvGraphicFramePr>
        <p:xfrm>
          <a:off x="1152525" y="4678203"/>
          <a:ext cx="5772150" cy="1435101"/>
        </p:xfrm>
        <a:graphic>
          <a:graphicData uri="http://schemas.openxmlformats.org/drawingml/2006/table">
            <a:tbl>
              <a:tblPr firstRow="1" firstCol="1" bandRow="1"/>
              <a:tblGrid>
                <a:gridCol w="1543050">
                  <a:extLst>
                    <a:ext uri="{9D8B030D-6E8A-4147-A177-3AD203B41FA5}">
                      <a16:colId xmlns:a16="http://schemas.microsoft.com/office/drawing/2014/main" val="4164255277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470010121"/>
                    </a:ext>
                  </a:extLst>
                </a:gridCol>
                <a:gridCol w="810260">
                  <a:extLst>
                    <a:ext uri="{9D8B030D-6E8A-4147-A177-3AD203B41FA5}">
                      <a16:colId xmlns:a16="http://schemas.microsoft.com/office/drawing/2014/main" val="2140716983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954143078"/>
                    </a:ext>
                  </a:extLst>
                </a:gridCol>
                <a:gridCol w="844550">
                  <a:extLst>
                    <a:ext uri="{9D8B030D-6E8A-4147-A177-3AD203B41FA5}">
                      <a16:colId xmlns:a16="http://schemas.microsoft.com/office/drawing/2014/main" val="3522708990"/>
                    </a:ext>
                  </a:extLst>
                </a:gridCol>
                <a:gridCol w="793115">
                  <a:extLst>
                    <a:ext uri="{9D8B030D-6E8A-4147-A177-3AD203B41FA5}">
                      <a16:colId xmlns:a16="http://schemas.microsoft.com/office/drawing/2014/main" val="36540991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Outlet 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Stores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Penetration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Product Profit by Outlet 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Opportunity Potential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Ability to Achieve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4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Grocery Store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28,553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$54,698.13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539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Convenience Retail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5,211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$400,200.75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61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Retail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9,837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$5.07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$6,910.41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131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Organic Specialty Stores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$7.97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$167,154.81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069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6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1416" y="886079"/>
            <a:ext cx="5943600" cy="159893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61416" y="2974721"/>
            <a:ext cx="5943600" cy="195707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97661" y="5421503"/>
            <a:ext cx="4583430" cy="119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0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311</Words>
  <Application>Microsoft Office PowerPoint</Application>
  <PresentationFormat>Widescreen</PresentationFormat>
  <Paragraphs>151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Wells</dc:creator>
  <cp:lastModifiedBy>Andrew Wells</cp:lastModifiedBy>
  <cp:revision>4</cp:revision>
  <dcterms:created xsi:type="dcterms:W3CDTF">2016-10-10T23:47:39Z</dcterms:created>
  <dcterms:modified xsi:type="dcterms:W3CDTF">2016-10-11T00:09:19Z</dcterms:modified>
</cp:coreProperties>
</file>